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2" r:id="rId7"/>
    <p:sldId id="266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9244" autoAdjust="0"/>
  </p:normalViewPr>
  <p:slideViewPr>
    <p:cSldViewPr snapToGrid="0">
      <p:cViewPr varScale="1">
        <p:scale>
          <a:sx n="39" d="100"/>
          <a:sy n="39" d="100"/>
        </p:scale>
        <p:origin x="1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4E213-2AC6-4765-A21E-7E789F5E5EE1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7D768-6C20-4813-94AF-40B8C07AE4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5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7D768-6C20-4813-94AF-40B8C07AE4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7D768-6C20-4813-94AF-40B8C07AE4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0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7D768-6C20-4813-94AF-40B8C07AE4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1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7D768-6C20-4813-94AF-40B8C07AE4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43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7D768-6C20-4813-94AF-40B8C07AE4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9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7D768-6C20-4813-94AF-40B8C07AE4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77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GB" dirty="0"/>
          </a:p>
          <a:p>
            <a:pPr defTabSz="931774">
              <a:defRPr/>
            </a:pP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7D768-6C20-4813-94AF-40B8C07AE4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4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7D768-6C20-4813-94AF-40B8C07AE4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38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7D768-6C20-4813-94AF-40B8C07AE4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3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7D768-6C20-4813-94AF-40B8C07AE4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25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B5A56-41B4-47E5-B41F-EB8F8D142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56F37-3A94-4057-B830-73693EC28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0078F-9869-49E1-ABEA-28406469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F37-D483-4DF2-B5C9-40DFF8C11FD2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A0B43-90DB-4D05-9031-A9B08BFB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88D80-751A-4E97-A178-C6691DCA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F009-FC88-4081-9B0C-1CB3EEB85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9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CFBD-17EC-4B2A-833E-4C146F2C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823DD-0D97-4A1D-AFB3-CA5F9ECA1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BECDE-2088-404A-A59B-FABFB769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F37-D483-4DF2-B5C9-40DFF8C11FD2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9F113-2306-48F3-8C40-D8EC46CB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71CCD-FBD8-4F4A-9585-5D3DEEE1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F009-FC88-4081-9B0C-1CB3EEB85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8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458CA-E947-40EB-9E64-7BA61D7E9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55605-F367-4885-A74E-B92412742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FD89D-85D9-462D-A041-E8F78E38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F37-D483-4DF2-B5C9-40DFF8C11FD2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1FB6B-D3A8-4E0D-B39F-A868B3827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6D266-C592-46E2-B6B4-3559BB94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F009-FC88-4081-9B0C-1CB3EEB85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3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FB9E-6E14-489A-AEB5-3AF954FD4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7D6F4-9C83-4010-B066-60A3CDA7C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BD60-E52E-4BBE-A063-84C5D905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F37-D483-4DF2-B5C9-40DFF8C11FD2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8FEE1-33EA-4C8E-BC92-6024F7A3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F5D33-B781-4356-BC32-AFE6349E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F009-FC88-4081-9B0C-1CB3EEB85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4A8B-BB73-41A1-83E7-1ABFE50D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BCC39-6DB0-41FE-B3EF-E54531446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89441-312A-47EC-856A-515DFFF4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F37-D483-4DF2-B5C9-40DFF8C11FD2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C9026-F8BE-49E4-A216-093966A4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20383-D2FD-4A51-899A-B9278C63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F009-FC88-4081-9B0C-1CB3EEB85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03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5B3B-FF1D-4A79-9F3D-24395665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D7E6E-19E3-49C7-B4BA-CB8EBAD9F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73825-08B5-4A9D-AA6A-FD8B05EE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ABEC3-0163-495C-946D-1F220047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F37-D483-4DF2-B5C9-40DFF8C11FD2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CE075-FF7A-49B1-918F-78F1048F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FDE46-FF49-496F-9345-054C3381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F009-FC88-4081-9B0C-1CB3EEB85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00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C193-009E-4713-8CD7-BC54AB067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D2C3E-FE2A-476E-B53F-78C01F256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69C8C-D907-46AF-8C82-DF24E8877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6A8FC4-D4B6-462D-B714-63BD0AEB9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0F815-8437-4354-BAF4-EC0F1149B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887F28-F639-45E1-B9A4-CCE48F684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F37-D483-4DF2-B5C9-40DFF8C11FD2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B3E36-50BB-4E9D-ABED-B65A436D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EA220-EE2B-4FAA-917B-2C13F9C2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F009-FC88-4081-9B0C-1CB3EEB85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73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1926-BD7E-4187-9C06-EEFBDA1C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2B618-9A9D-44CC-9491-59EF16DA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F37-D483-4DF2-B5C9-40DFF8C11FD2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AF759-9A6B-4780-BA04-0B4FAF32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C1911-C7D2-459E-93DA-BE38DB21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F009-FC88-4081-9B0C-1CB3EEB85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F354F-107F-4152-8004-43FC7F05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F37-D483-4DF2-B5C9-40DFF8C11FD2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4196C-702C-4F6E-B639-C1E113D3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80E5B-935F-4609-ACA9-B6AEB4BC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F009-FC88-4081-9B0C-1CB3EEB85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38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6C66-218A-4405-AD1C-31C135B6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B8EC4-9B2C-45C7-BAB6-D2763748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89C7B-A1C0-4B1B-B4F2-9E8151AC6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C1A76-7032-4E8E-9B09-92745D76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F37-D483-4DF2-B5C9-40DFF8C11FD2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771AD-374E-49AF-A446-BDBE5C25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910BC-D6CE-414E-B2D4-D46A12A3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F009-FC88-4081-9B0C-1CB3EEB85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03B3-19EC-4A43-8E41-0862B5497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439D9-DF7E-4BA8-8C64-6C0B3EAC3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0E8CB-79FA-4B1C-91DF-E1AB63322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A1533-D656-44BF-98D1-B5A2588B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FF37-D483-4DF2-B5C9-40DFF8C11FD2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FFE48-108B-478A-9648-E523FE51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75082-CDCD-46E0-8D00-B232DD9B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F009-FC88-4081-9B0C-1CB3EEB85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98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B4BC44-28FF-4F68-94B9-EB79DB82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CEE32-A594-462B-98D0-541B1BEF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EAC2-D308-4A7B-B009-513665053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3FF37-D483-4DF2-B5C9-40DFF8C11FD2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860E3-2A50-4B06-9796-B67708F7E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887EB-0183-4869-A02F-019C4A7D6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CF009-FC88-4081-9B0C-1CB3EEB855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5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F915-847F-4FDE-ADFC-E80923E5B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/>
              <a:t>What Works to Prevent Violence against Women and Girls: </a:t>
            </a:r>
            <a:r>
              <a:rPr lang="en-US" sz="6600" b="1" dirty="0"/>
              <a:t>Impact at Scale</a:t>
            </a:r>
            <a:endParaRPr lang="en-GB" sz="6600" b="1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846F9E-8395-4A3A-9B89-F7BA77AEC5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39559" y="211047"/>
            <a:ext cx="2802624" cy="1663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E9C57-5B95-4CEB-AFC4-1E4959E7D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" y="0"/>
            <a:ext cx="1568636" cy="166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12D72BB-D854-4EBA-A2CF-AFAABCB4EF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01" y="4926315"/>
            <a:ext cx="1106950" cy="138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54CA07C3-3AA3-470E-9F7E-6C2CE8A092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01" y="5078259"/>
            <a:ext cx="1106950" cy="140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E2A409AE-792C-4802-8EC0-270192B8F3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76" y="5370800"/>
            <a:ext cx="2630700" cy="889635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6DF78ADA-3A89-42F8-AC18-815D450F01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639" y="5278482"/>
            <a:ext cx="2802361" cy="1032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56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AB537-ADA1-4CA6-8C7A-30AE46368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4632"/>
            <a:ext cx="6081713" cy="3566160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solidFill>
                  <a:srgbClr val="FFFFFF"/>
                </a:solidFill>
              </a:rPr>
              <a:t>Thank you</a:t>
            </a:r>
            <a:br>
              <a:rPr lang="en-US" sz="6600">
                <a:solidFill>
                  <a:srgbClr val="FFFFFF"/>
                </a:solidFill>
              </a:rPr>
            </a:br>
            <a:endParaRPr lang="en-GB" sz="6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4911A-A9D9-4B98-BC3A-F869CA12C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80560"/>
            <a:ext cx="6081713" cy="1572768"/>
          </a:xfrm>
        </p:spPr>
        <p:txBody>
          <a:bodyPr>
            <a:normAutofit/>
          </a:bodyPr>
          <a:lstStyle/>
          <a:p>
            <a:pPr algn="l"/>
            <a:r>
              <a:rPr lang="en-GB" sz="3200" b="1" i="0" dirty="0">
                <a:solidFill>
                  <a:srgbClr val="0F1419"/>
                </a:solidFill>
                <a:effectLst/>
                <a:latin typeface="TwitterChirp"/>
              </a:rPr>
              <a:t>WhatWorks2PreventVAWG</a:t>
            </a:r>
          </a:p>
          <a:p>
            <a:pPr algn="l" rtl="0"/>
            <a:r>
              <a:rPr lang="en-GB" sz="3200" b="0" i="0" dirty="0">
                <a:solidFill>
                  <a:srgbClr val="536471"/>
                </a:solidFill>
                <a:effectLst/>
                <a:latin typeface="TwitterChirp"/>
              </a:rPr>
              <a:t>@WW2PreventVAWG</a:t>
            </a:r>
          </a:p>
          <a:p>
            <a:pPr algn="l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CDC8C95-96B0-4B2F-8E0D-D8D4E6195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3015" y="0"/>
            <a:ext cx="2417510" cy="2566279"/>
          </a:xfrm>
          <a:prstGeom prst="rect">
            <a:avLst/>
          </a:prstGeom>
          <a:noFill/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82D7589-8C5D-467B-A626-D373015A9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81" y="424192"/>
            <a:ext cx="2203852" cy="1311292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C789450-E017-4CE0-B572-EB0E781A37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35" y="2847137"/>
            <a:ext cx="1106950" cy="140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595CF03-AEB1-4438-907E-1EEC1464DF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438" y="3018283"/>
            <a:ext cx="2802361" cy="103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550CA26-3FFD-436E-A6ED-3BE37509ED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35" y="5119306"/>
            <a:ext cx="2630700" cy="889635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9011863F-846B-4715-BDAD-DF15822347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339" y="4762058"/>
            <a:ext cx="1106950" cy="138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3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EC8DA9-20E2-4BEB-9902-B810A39B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15078"/>
            <a:ext cx="4368602" cy="1607484"/>
          </a:xfrm>
        </p:spPr>
        <p:txBody>
          <a:bodyPr anchor="b">
            <a:normAutofit/>
          </a:bodyPr>
          <a:lstStyle/>
          <a:p>
            <a:r>
              <a:rPr lang="en-US" sz="4200" dirty="0"/>
              <a:t>Building the prevention field</a:t>
            </a:r>
            <a:endParaRPr lang="en-GB" sz="4200" dirty="0"/>
          </a:p>
        </p:txBody>
      </p:sp>
      <p:sp>
        <p:nvSpPr>
          <p:cNvPr id="5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1266FC82-DD6B-421F-8736-6673CD46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3206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State of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Prevention is possible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Evidence leading investment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8C7EA-95BE-4066-BD72-EAAA1C211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r="2322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90637D41-8C08-4862-8CAE-636358553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42" y="4575791"/>
            <a:ext cx="2945473" cy="19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8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2B8A9-F1F7-4CFF-947B-23EE82DB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‘What Works: </a:t>
            </a:r>
            <a:r>
              <a:rPr lang="en-US" sz="5400" b="1" dirty="0">
                <a:solidFill>
                  <a:srgbClr val="FFFFFF"/>
                </a:solidFill>
              </a:rPr>
              <a:t>Impact at Scale</a:t>
            </a:r>
            <a:r>
              <a:rPr lang="en-US" sz="5400" dirty="0">
                <a:solidFill>
                  <a:srgbClr val="FFFFFF"/>
                </a:solidFill>
              </a:rPr>
              <a:t>’</a:t>
            </a:r>
            <a:endParaRPr lang="en-GB" sz="5400" dirty="0">
              <a:solidFill>
                <a:srgbClr val="FFFFFF"/>
              </a:solidFill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BCCC2-8A76-42F1-B65B-886CCB616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938" y="2798064"/>
            <a:ext cx="6541477" cy="3790305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 global seven-year investment</a:t>
            </a:r>
          </a:p>
          <a:p>
            <a:r>
              <a:rPr lang="en-GB" sz="4000" dirty="0">
                <a:solidFill>
                  <a:srgbClr val="FFFFFF"/>
                </a:solidFill>
              </a:rPr>
              <a:t>Consortium membership</a:t>
            </a:r>
          </a:p>
          <a:p>
            <a:r>
              <a:rPr lang="en-GB" sz="4000" dirty="0">
                <a:solidFill>
                  <a:srgbClr val="FFFFFF"/>
                </a:solidFill>
              </a:rPr>
              <a:t>Learning about scale</a:t>
            </a:r>
          </a:p>
          <a:p>
            <a:r>
              <a:rPr lang="en-GB" sz="4000" dirty="0">
                <a:solidFill>
                  <a:srgbClr val="FFFFFF"/>
                </a:solidFill>
              </a:rPr>
              <a:t>Grant-making</a:t>
            </a:r>
          </a:p>
          <a:p>
            <a:r>
              <a:rPr lang="en-GB" sz="4000" dirty="0">
                <a:solidFill>
                  <a:srgbClr val="FFFFFF"/>
                </a:solidFill>
              </a:rPr>
              <a:t>VAWC Helpdesk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B772BC4A-5A16-4EAB-86DF-0E1A379CF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88" y="2304126"/>
            <a:ext cx="3368969" cy="22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7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A1F87-EF08-43B2-886D-19AE8106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Advancing knowledge on prevention</a:t>
            </a:r>
            <a:endParaRPr lang="en-GB" sz="46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45ACC1-FEBF-4946-8946-D59AE1873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US" sz="4000" dirty="0"/>
              <a:t>Learning from What Works 1 and the wider field</a:t>
            </a:r>
          </a:p>
          <a:p>
            <a:endParaRPr lang="en-US" sz="4000" dirty="0"/>
          </a:p>
          <a:p>
            <a:r>
              <a:rPr lang="en-US" sz="4000" dirty="0"/>
              <a:t>Valuing practice-based knowledge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E012DAC4-4F41-40BE-A0A0-510BC8C8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363" y="5271281"/>
            <a:ext cx="2376093" cy="15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1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7C1F4-8BBD-4C89-A5C3-E31EFB0D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Setting out 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A983E-E1F5-4411-80A8-2F592419D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Commitment to feminist principles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grass, tree, outdoor&#10;&#10;Description automatically generated">
            <a:extLst>
              <a:ext uri="{FF2B5EF4-FFF2-40B4-BE49-F238E27FC236}">
                <a16:creationId xmlns:a16="http://schemas.microsoft.com/office/drawing/2014/main" id="{25B586DC-1BBE-4F48-8545-639DA3EAB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891196"/>
            <a:ext cx="7214616" cy="3048175"/>
          </a:xfrm>
          <a:prstGeom prst="rect">
            <a:avLst/>
          </a:prstGeom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4A2810E1-AC0C-4F83-A177-5D32F2766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363" y="5271281"/>
            <a:ext cx="2376093" cy="15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4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5C87149-1378-47FF-B62D-5D5401FCE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88" y="2304126"/>
            <a:ext cx="3368969" cy="2249747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9EE44-CC3F-4B71-B2B4-49595637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anchor="b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Testing new frontiers in prevention</a:t>
            </a:r>
            <a:endParaRPr lang="en-GB" sz="4600">
              <a:solidFill>
                <a:srgbClr val="FFFFFF"/>
              </a:solidFill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1B2A1-2D4C-4DAC-ABF4-BD794D154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354" y="2798064"/>
            <a:ext cx="5461095" cy="341761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Learning about scale</a:t>
            </a:r>
          </a:p>
          <a:p>
            <a:endParaRPr lang="en-US" sz="4000" dirty="0">
              <a:solidFill>
                <a:srgbClr val="FFFFFF"/>
              </a:solidFill>
            </a:endParaRPr>
          </a:p>
          <a:p>
            <a:r>
              <a:rPr lang="en-US" sz="4000" dirty="0">
                <a:solidFill>
                  <a:srgbClr val="FFFFFF"/>
                </a:solidFill>
              </a:rPr>
              <a:t>Forms of violence</a:t>
            </a:r>
          </a:p>
          <a:p>
            <a:endParaRPr lang="en-US" sz="4000" dirty="0">
              <a:solidFill>
                <a:srgbClr val="FFFFFF"/>
              </a:solidFill>
            </a:endParaRPr>
          </a:p>
          <a:p>
            <a:r>
              <a:rPr lang="en-US" sz="4000" dirty="0">
                <a:solidFill>
                  <a:srgbClr val="FFFFFF"/>
                </a:solidFill>
              </a:rPr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306227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61145-5595-421F-90B3-FDC43A7F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Grants for VAWG Prevention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F76E1-B4C9-4F96-A848-99F81AEC5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en-US" sz="3600" dirty="0"/>
              <a:t>22 grants: </a:t>
            </a:r>
          </a:p>
          <a:p>
            <a:pPr lvl="1"/>
            <a:r>
              <a:rPr lang="en-US" sz="3600" dirty="0"/>
              <a:t>3 scale up </a:t>
            </a:r>
          </a:p>
          <a:p>
            <a:pPr lvl="1"/>
            <a:r>
              <a:rPr lang="en-US" sz="3600" dirty="0"/>
              <a:t>15 innovation</a:t>
            </a:r>
          </a:p>
          <a:p>
            <a:pPr lvl="1"/>
            <a:r>
              <a:rPr lang="en-US" sz="3600" dirty="0"/>
              <a:t>4 Mainstream </a:t>
            </a:r>
          </a:p>
          <a:p>
            <a:pPr marL="457200" lvl="1" indent="0">
              <a:buNone/>
            </a:pPr>
            <a:endParaRPr lang="en-US" sz="3600" dirty="0"/>
          </a:p>
          <a:p>
            <a:r>
              <a:rPr lang="en-US" sz="3600" dirty="0"/>
              <a:t>2 windows – Late 2022 and late 2025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Regions: Asia, Middle East and North Africa</a:t>
            </a:r>
            <a:r>
              <a:rPr lang="en-US" sz="3600"/>
              <a:t>, Sub-Saharan </a:t>
            </a:r>
            <a:r>
              <a:rPr lang="en-US" sz="3600" dirty="0"/>
              <a:t>Africa</a:t>
            </a:r>
          </a:p>
          <a:p>
            <a:endParaRPr lang="en-US" sz="32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B7DBC32-0595-4407-97CB-1EFA8683D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00" y="28698"/>
            <a:ext cx="2844800" cy="189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A5FF3-DB52-4DC0-83FF-93732C75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Building solidarity in  the VAWG field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mountain, outdoor, tent, outdoor object&#10;&#10;Description automatically generated">
            <a:extLst>
              <a:ext uri="{FF2B5EF4-FFF2-40B4-BE49-F238E27FC236}">
                <a16:creationId xmlns:a16="http://schemas.microsoft.com/office/drawing/2014/main" id="{5FF0F689-65E2-451A-B1E4-B6398C483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007406"/>
            <a:ext cx="7214616" cy="4815756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6DFDAA42-E4B7-4BAC-AEFE-87D54DFF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0" y="5258464"/>
            <a:ext cx="2395286" cy="15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59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1686B-69AA-42DF-8D62-D4ABE9AA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We want to hear from you …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1A37C-0D91-451B-9879-9146428DA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Listening exercises over December and January online and in person</a:t>
            </a:r>
          </a:p>
          <a:p>
            <a:r>
              <a:rPr lang="en-US" sz="4000" dirty="0"/>
              <a:t>Reach out on Twitter …</a:t>
            </a:r>
          </a:p>
          <a:p>
            <a:pPr marL="0" indent="0" algn="l">
              <a:buNone/>
            </a:pPr>
            <a:r>
              <a:rPr lang="en-GB" sz="4000" b="1" i="0" dirty="0">
                <a:solidFill>
                  <a:srgbClr val="0F1419"/>
                </a:solidFill>
                <a:effectLst/>
                <a:latin typeface="TwitterChirp"/>
              </a:rPr>
              <a:t>WhatWorks2PreventVAWG</a:t>
            </a:r>
          </a:p>
          <a:p>
            <a:pPr marL="0" indent="0" algn="l" rtl="0">
              <a:buNone/>
            </a:pPr>
            <a:r>
              <a:rPr lang="en-GB" sz="4000" b="0" i="0" dirty="0">
                <a:solidFill>
                  <a:srgbClr val="536471"/>
                </a:solidFill>
                <a:effectLst/>
                <a:latin typeface="TwitterChirp"/>
              </a:rPr>
              <a:t>@WW2PreventVAWG</a:t>
            </a:r>
          </a:p>
          <a:p>
            <a:endParaRPr lang="en-GB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2AC3A81-6599-4765-83CB-D4E555F7E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14" y="0"/>
            <a:ext cx="2395286" cy="15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1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163</Words>
  <Application>Microsoft Office PowerPoint</Application>
  <PresentationFormat>Widescreen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TwitterChirp</vt:lpstr>
      <vt:lpstr>Wingdings</vt:lpstr>
      <vt:lpstr>Office Theme</vt:lpstr>
      <vt:lpstr>What Works to Prevent Violence against Women and Girls: Impact at Scale</vt:lpstr>
      <vt:lpstr>Building the prevention field</vt:lpstr>
      <vt:lpstr>‘What Works: Impact at Scale’</vt:lpstr>
      <vt:lpstr>Advancing knowledge on prevention</vt:lpstr>
      <vt:lpstr>Setting out our vision</vt:lpstr>
      <vt:lpstr>Testing new frontiers in prevention</vt:lpstr>
      <vt:lpstr>Grants for VAWG Prevention</vt:lpstr>
      <vt:lpstr>Building solidarity in  the VAWG field</vt:lpstr>
      <vt:lpstr>We want to hear from you …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Works to Prevent Violence against Women and Girls: Impact at Scale</dc:title>
  <dc:creator>Kate Bishop</dc:creator>
  <cp:lastModifiedBy>Nightingale, Katherine</cp:lastModifiedBy>
  <cp:revision>11</cp:revision>
  <dcterms:created xsi:type="dcterms:W3CDTF">2021-11-24T14:37:36Z</dcterms:created>
  <dcterms:modified xsi:type="dcterms:W3CDTF">2021-11-30T13:27:16Z</dcterms:modified>
</cp:coreProperties>
</file>